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308" r:id="rId4"/>
    <p:sldId id="306" r:id="rId5"/>
    <p:sldId id="312" r:id="rId6"/>
    <p:sldId id="309" r:id="rId7"/>
    <p:sldId id="311" r:id="rId8"/>
    <p:sldId id="318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2;&#1086;&#1087;&#1080;&#1080;\PUTILOVO-01\&#1073;&#1102;&#1076;&#1078;&#1077;&#1090;%202026-2028\&#1041;&#1102;&#1076;&#1078;&#1077;&#1090;%20&#1076;&#1083;&#1103;%20&#1075;&#1088;&#1072;&#1078;&#1076;&#1072;&#1085;\&#1087;&#1088;&#1077;&#1079;&#1077;&#1085;&#1090;&#1072;&#1094;&#1080;&#1103;%20202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2;&#1086;&#1087;&#1080;&#1080;\PUTILOVO-01\&#1073;&#1102;&#1076;&#1078;&#1077;&#1090;%202026-2028\&#1041;&#1102;&#1076;&#1078;&#1077;&#1090;%20&#1076;&#1083;&#1103;%20&#1075;&#1088;&#1072;&#1078;&#1076;&#1072;&#1085;\&#1087;&#1088;&#1077;&#1079;&#1077;&#1085;&#1090;&#1072;&#1094;&#1080;&#1103;%20202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2;&#1086;&#1087;&#1080;&#1080;\PUTILOVO-01\&#1073;&#1102;&#1076;&#1078;&#1077;&#1090;%202026-2028\&#1041;&#1102;&#1076;&#1078;&#1077;&#1090;%20&#1076;&#1083;&#1103;%20&#1075;&#1088;&#1072;&#1078;&#1076;&#1072;&#1085;\&#1087;&#1088;&#1077;&#1079;&#1077;&#1085;&#1090;&#1072;&#1094;&#1080;&#1103;%20202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2;&#1086;&#1087;&#1080;&#1080;\PUTILOVO-01\&#1073;&#1102;&#1076;&#1078;&#1077;&#1090;%202026-2028\&#1041;&#1102;&#1076;&#1078;&#1077;&#1090;%20&#1076;&#1083;&#1103;%20&#1075;&#1088;&#1072;&#1078;&#1076;&#1072;&#1085;\&#1087;&#1088;&#1077;&#1079;&#1077;&#1085;&#1090;&#1072;&#1094;&#1080;&#1103;%20202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2;&#1086;&#1087;&#1080;&#1080;\PUTILOVO-01\&#1073;&#1102;&#1076;&#1078;&#1077;&#1090;%202026-2028\&#1041;&#1102;&#1076;&#1078;&#1077;&#1090;%20&#1076;&#1083;&#1103;%20&#1075;&#1088;&#1072;&#1078;&#1076;&#1072;&#1085;\&#1087;&#1088;&#1077;&#1079;&#1077;&#1085;&#1090;&#1072;&#1094;&#1080;&#1103;%20202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2;&#1086;&#1087;&#1080;&#1080;\PUTILOVO-01\&#1073;&#1102;&#1076;&#1078;&#1077;&#1090;%202026-2028\&#1041;&#1102;&#1076;&#1078;&#1077;&#1090;%20&#1076;&#1083;&#1103;%20&#1075;&#1088;&#1072;&#1078;&#1076;&#1072;&#1085;\&#1087;&#1088;&#1077;&#1079;&#1077;&#1085;&#1090;&#1072;&#1094;&#1080;&#1103;%20202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2;&#1086;&#1087;&#1080;&#1080;\PUTILOVO-01\&#1073;&#1102;&#1076;&#1078;&#1077;&#1090;%202026-2028\&#1041;&#1102;&#1076;&#1078;&#1077;&#1090;%20&#1076;&#1083;&#1103;%20&#1075;&#1088;&#1072;&#1078;&#1076;&#1072;&#1085;\&#1087;&#1088;&#1077;&#1079;&#1077;&#1085;&#1090;&#1072;&#1094;&#1080;&#1103;%20202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'Основные характиристики'!$B$12</c:f>
              <c:strCache>
                <c:ptCount val="1"/>
                <c:pt idx="0">
                  <c:v>2026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1111033343598625E-2"/>
                </c:manualLayout>
              </c:layout>
              <c:showVal val="1"/>
            </c:dLbl>
            <c:dLbl>
              <c:idx val="1"/>
              <c:layout>
                <c:manualLayout>
                  <c:x val="4.4444020486070032E-2"/>
                  <c:y val="-6.6666200061591867E-3"/>
                </c:manualLayout>
              </c:layout>
              <c:showVal val="1"/>
            </c:dLbl>
            <c:dLbl>
              <c:idx val="2"/>
              <c:delete val="1"/>
            </c:dLbl>
            <c:showVal val="1"/>
          </c:dLbls>
          <c:cat>
            <c:strRef>
              <c:f>'Основные характиристики'!$C$11:$E$11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'Основные характиристики'!$C$12:$E$12</c:f>
              <c:numCache>
                <c:formatCode>#,##0.0</c:formatCode>
                <c:ptCount val="3"/>
                <c:pt idx="0">
                  <c:v>52668.2</c:v>
                </c:pt>
                <c:pt idx="1">
                  <c:v>52668.2</c:v>
                </c:pt>
                <c:pt idx="2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'Основные характиристики'!$B$13</c:f>
              <c:strCache>
                <c:ptCount val="1"/>
                <c:pt idx="0">
                  <c:v>2027</c:v>
                </c:pt>
              </c:strCache>
            </c:strRef>
          </c:tx>
          <c:dLbls>
            <c:dLbl>
              <c:idx val="0"/>
              <c:layout>
                <c:manualLayout>
                  <c:x val="2.7239952713338615E-2"/>
                  <c:y val="0.36444189367003554"/>
                </c:manualLayout>
              </c:layout>
              <c:showVal val="1"/>
            </c:dLbl>
            <c:dLbl>
              <c:idx val="1"/>
              <c:layout>
                <c:manualLayout>
                  <c:x val="6.8816722644223866E-2"/>
                  <c:y val="0.35555306699515665"/>
                </c:manualLayout>
              </c:layout>
              <c:showVal val="1"/>
            </c:dLbl>
            <c:dLbl>
              <c:idx val="2"/>
              <c:delete val="1"/>
            </c:dLbl>
            <c:showVal val="1"/>
          </c:dLbls>
          <c:cat>
            <c:strRef>
              <c:f>'Основные характиристики'!$C$11:$E$11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'Основные характиристики'!$C$13:$E$13</c:f>
              <c:numCache>
                <c:formatCode>#,##0.0</c:formatCode>
                <c:ptCount val="3"/>
                <c:pt idx="0">
                  <c:v>39614.9</c:v>
                </c:pt>
                <c:pt idx="1">
                  <c:v>39614.9</c:v>
                </c:pt>
                <c:pt idx="2" formatCode="0.00">
                  <c:v>0</c:v>
                </c:pt>
              </c:numCache>
            </c:numRef>
          </c:val>
        </c:ser>
        <c:ser>
          <c:idx val="2"/>
          <c:order val="2"/>
          <c:tx>
            <c:strRef>
              <c:f>'Основные характиристики'!$B$14</c:f>
              <c:strCache>
                <c:ptCount val="1"/>
                <c:pt idx="0">
                  <c:v>2028</c:v>
                </c:pt>
              </c:strCache>
            </c:strRef>
          </c:tx>
          <c:dLbls>
            <c:dLbl>
              <c:idx val="0"/>
              <c:layout>
                <c:manualLayout>
                  <c:x val="-1.1469453774037259E-2"/>
                  <c:y val="-1.9999860018477561E-2"/>
                </c:manualLayout>
              </c:layout>
              <c:showVal val="1"/>
            </c:dLbl>
            <c:dLbl>
              <c:idx val="1"/>
              <c:layout>
                <c:manualLayout>
                  <c:x val="7.0250404365978528E-2"/>
                  <c:y val="-1.3333240012318394E-2"/>
                </c:manualLayout>
              </c:layout>
              <c:showVal val="1"/>
            </c:dLbl>
            <c:dLbl>
              <c:idx val="2"/>
              <c:delete val="1"/>
            </c:dLbl>
            <c:showVal val="1"/>
          </c:dLbls>
          <c:cat>
            <c:strRef>
              <c:f>'Основные характиристики'!$C$11:$E$11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'Основные характиристики'!$C$14:$E$14</c:f>
              <c:numCache>
                <c:formatCode>#,##0.0</c:formatCode>
                <c:ptCount val="3"/>
                <c:pt idx="0">
                  <c:v>39903.300000000003</c:v>
                </c:pt>
                <c:pt idx="1">
                  <c:v>39903.300000000003</c:v>
                </c:pt>
                <c:pt idx="2" formatCode="0.00">
                  <c:v>0</c:v>
                </c:pt>
              </c:numCache>
            </c:numRef>
          </c:val>
        </c:ser>
        <c:shape val="box"/>
        <c:axId val="155651456"/>
        <c:axId val="156789376"/>
        <c:axId val="140696640"/>
      </c:bar3DChart>
      <c:catAx>
        <c:axId val="155651456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6789376"/>
        <c:crosses val="autoZero"/>
        <c:auto val="1"/>
        <c:lblAlgn val="ctr"/>
        <c:lblOffset val="100"/>
      </c:catAx>
      <c:valAx>
        <c:axId val="156789376"/>
        <c:scaling>
          <c:orientation val="minMax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5651456"/>
        <c:crosses val="autoZero"/>
        <c:crossBetween val="between"/>
      </c:valAx>
      <c:serAx>
        <c:axId val="140696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6789376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1368714115318982E-2"/>
          <c:y val="0.11169473046638409"/>
          <c:w val="0.56233253545493156"/>
          <c:h val="0.81684707563349113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0.10123855027613893"/>
                  <c:y val="-0.11853381188810448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Доходы!$C$37:$C$39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Доходы!$D$37:$D$39</c:f>
              <c:numCache>
                <c:formatCode>0.00</c:formatCode>
                <c:ptCount val="3"/>
                <c:pt idx="0">
                  <c:v>31.05</c:v>
                </c:pt>
                <c:pt idx="1">
                  <c:v>14.87</c:v>
                </c:pt>
                <c:pt idx="2">
                  <c:v>54.07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259270808970632"/>
          <c:y val="3.5910357359176262E-2"/>
          <c:w val="0.36657744514608948"/>
          <c:h val="0.9281792852816475"/>
        </c:manualLayout>
      </c:layout>
      <c:txPr>
        <a:bodyPr/>
        <a:lstStyle/>
        <a:p>
          <a:pPr rtl="0"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7142707161604805E-2"/>
          <c:y val="4.9679487179487176E-2"/>
          <c:w val="0.46952410948631434"/>
          <c:h val="0.73397435897435892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0.10727631439116667"/>
                  <c:y val="5.223383076119373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Доходы!$C$42:$C$46</c:f>
              <c:strCache>
                <c:ptCount val="5"/>
                <c:pt idx="0">
                  <c:v>НДФЛ</c:v>
                </c:pt>
                <c:pt idx="1">
                  <c:v>Акцизы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</c:strCache>
            </c:strRef>
          </c:cat>
          <c:val>
            <c:numRef>
              <c:f>Доходы!$D$42:$D$46</c:f>
              <c:numCache>
                <c:formatCode>General</c:formatCode>
                <c:ptCount val="5"/>
                <c:pt idx="0" formatCode="0.00">
                  <c:v>25.38</c:v>
                </c:pt>
                <c:pt idx="1">
                  <c:v>20.41</c:v>
                </c:pt>
                <c:pt idx="2" formatCode="0.00">
                  <c:v>12.84</c:v>
                </c:pt>
                <c:pt idx="3">
                  <c:v>41.34</c:v>
                </c:pt>
                <c:pt idx="4">
                  <c:v>0.04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85715442382042"/>
          <c:y val="1.0428696412948378E-2"/>
          <c:w val="0.34476178909512922"/>
          <c:h val="0.95991182920316775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7142707161604805E-2"/>
          <c:y val="4.9679487179487176E-2"/>
          <c:w val="0.46952410948631434"/>
          <c:h val="0.7339743589743589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930727044648294"/>
                  <c:y val="1.4084593030354827E-2"/>
                </c:manualLayout>
              </c:layout>
              <c:showVal val="1"/>
            </c:dLbl>
            <c:dLbl>
              <c:idx val="1"/>
              <c:layout>
                <c:manualLayout>
                  <c:x val="0.1424770036134958"/>
                  <c:y val="-9.337878476013715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Доходы!$C$49:$C$50</c:f>
              <c:strCache>
                <c:ptCount val="2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Доходы!$D$49:$D$50</c:f>
              <c:numCache>
                <c:formatCode>0.00</c:formatCode>
                <c:ptCount val="2"/>
                <c:pt idx="0">
                  <c:v>44.31</c:v>
                </c:pt>
                <c:pt idx="1">
                  <c:v>55.69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85715442382042"/>
          <c:y val="1.0428696412948378E-2"/>
          <c:w val="0.34476178909512922"/>
          <c:h val="0.95991186286899344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7142707161604805E-2"/>
          <c:y val="4.9679487179487176E-2"/>
          <c:w val="0.46952410948631434"/>
          <c:h val="0.7339743589743589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031720235441035"/>
                  <c:y val="4.6487852849529374E-2"/>
                </c:manualLayout>
              </c:layout>
              <c:showVal val="1"/>
            </c:dLbl>
            <c:dLbl>
              <c:idx val="1"/>
              <c:layout>
                <c:manualLayout>
                  <c:x val="0.11629112504566563"/>
                  <c:y val="-9.285694793558581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Доходы!$F$40:$F$43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Доходы!$G$40:$G$43</c:f>
              <c:numCache>
                <c:formatCode>0.00</c:formatCode>
                <c:ptCount val="4"/>
                <c:pt idx="0" formatCode="General">
                  <c:v>44.25</c:v>
                </c:pt>
                <c:pt idx="1">
                  <c:v>54.18</c:v>
                </c:pt>
                <c:pt idx="2" formatCode="General">
                  <c:v>1.57</c:v>
                </c:pt>
                <c:pt idx="3" formatCode="General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85715442382042"/>
          <c:y val="1.0428528164748641E-2"/>
          <c:w val="0.34476178909512922"/>
          <c:h val="0.95991166969513453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Расходы!$A$37:$A$45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 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Расходы!$B$37:$B$45</c:f>
              <c:numCache>
                <c:formatCode>#,##0.0</c:formatCode>
                <c:ptCount val="9"/>
                <c:pt idx="0">
                  <c:v>16344.4</c:v>
                </c:pt>
                <c:pt idx="1">
                  <c:v>443.5</c:v>
                </c:pt>
                <c:pt idx="2">
                  <c:v>752.9</c:v>
                </c:pt>
                <c:pt idx="3">
                  <c:v>5631.3</c:v>
                </c:pt>
                <c:pt idx="4">
                  <c:v>15057.1</c:v>
                </c:pt>
                <c:pt idx="5">
                  <c:v>13468</c:v>
                </c:pt>
                <c:pt idx="6">
                  <c:v>914</c:v>
                </c:pt>
                <c:pt idx="7">
                  <c:v>7</c:v>
                </c:pt>
                <c:pt idx="8">
                  <c:v>50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5961532036218247E-3"/>
          <c:y val="0.14330724010375895"/>
          <c:w val="0.42571491063617045"/>
          <c:h val="0.64300904053660013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Программы!$A$3:$A$9</c:f>
              <c:strCache>
                <c:ptCount val="7"/>
                <c:pt idx="0">
                  <c:v>Муниципальная программа "Безопасность и защита населения на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1">
                  <c:v>Муниципальная программа "Совершенствование и развитие дорожной сети муниципального образования Путиловское сельское поселение Кировского муниципального района Ленинградской области"</c:v>
                </c:pt>
                <c:pt idx="2">
                  <c:v>Муниципальная программа "Благоустройство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3">
                  <c:v>Муниципальная программа "Энергосбережение и повышение энергетической эффективности на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4">
                  <c:v>Муниципальная программа "Развитие культуры и массового спорта на территории муниципального образования Путиловское сельское поселение Кировского муниципального района Ленинградской области"</c:v>
                </c:pt>
                <c:pt idx="5">
                  <c:v>Муниципальная программа "О содействии участию населения в  осуществлении местного самоуправления в иных формах на частях территорий  муниципального образования Путиловское сельское поселение Кировского  муниципального района  Ленинградской области"№ 10-оз</c:v>
                </c:pt>
                <c:pt idx="6">
                  <c:v>Муниципальная программа "Развитие части территории муниципального образования Путиловское сельское поселение Кировского муниципального района Ленинградской области, являющейся административным центром" № 10-оз</c:v>
                </c:pt>
              </c:strCache>
            </c:strRef>
          </c:cat>
          <c:val>
            <c:numRef>
              <c:f>Программы!$B$3:$B$9</c:f>
              <c:numCache>
                <c:formatCode>#,##0.0</c:formatCode>
                <c:ptCount val="7"/>
                <c:pt idx="0">
                  <c:v>331</c:v>
                </c:pt>
                <c:pt idx="1">
                  <c:v>3337.4</c:v>
                </c:pt>
                <c:pt idx="2">
                  <c:v>13159.2</c:v>
                </c:pt>
                <c:pt idx="3">
                  <c:v>24.6</c:v>
                </c:pt>
                <c:pt idx="4">
                  <c:v>13373.1</c:v>
                </c:pt>
                <c:pt idx="5">
                  <c:v>2267.9</c:v>
                </c:pt>
                <c:pt idx="6">
                  <c:v>1598.1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5161506395410989"/>
          <c:y val="3.8299278010809408E-2"/>
          <c:w val="0.42667438628994941"/>
          <c:h val="0.88821644957931656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CB13-3701-4016-91E5-6DD79C8AE20D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4CC58-6794-4907-B152-8CB41EDA3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01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CC58-6794-4907-B152-8CB41EDA31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19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8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9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60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60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4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87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7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964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1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53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A6F6-0C2D-4E27-AFA6-7C6AA73D36B9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23BB-D7F3-417C-BE59-92F53ECD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9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43608" y="2420888"/>
            <a:ext cx="6984776" cy="345638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Бюджет 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для граждан </a:t>
            </a:r>
          </a:p>
          <a:p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Путиловского сельского поселения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Кировского муниципального района Ленинградской области </a:t>
            </a:r>
            <a:endParaRPr lang="ru-RU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 2026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2027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2028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годов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17281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79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расходов бюджета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551" y="1268760"/>
            <a:ext cx="822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Расходы бюджета </a:t>
            </a:r>
            <a:r>
              <a:rPr lang="ru-RU" dirty="0" smtClean="0"/>
              <a:t>на </a:t>
            </a:r>
            <a:r>
              <a:rPr lang="ru-RU" dirty="0" smtClean="0"/>
              <a:t>2026 </a:t>
            </a:r>
            <a:r>
              <a:rPr lang="ru-RU" dirty="0" smtClean="0"/>
              <a:t>год запланированы в </a:t>
            </a:r>
            <a:r>
              <a:rPr lang="ru-RU" dirty="0"/>
              <a:t>сумме </a:t>
            </a:r>
            <a:r>
              <a:rPr lang="ru-RU" dirty="0" smtClean="0"/>
              <a:t>52 668,2 тыс.руб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916832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т</a:t>
            </a:r>
            <a:r>
              <a:rPr lang="ru-RU" sz="1000" dirty="0" err="1" smtClean="0"/>
              <a:t>ыс.руб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57158" y="1500174"/>
          <a:ext cx="850112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027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73"/>
          <a:ext cx="8501122" cy="6215098"/>
        </p:xfrm>
        <a:graphic>
          <a:graphicData uri="http://schemas.openxmlformats.org/drawingml/2006/table">
            <a:tbl>
              <a:tblPr/>
              <a:tblGrid>
                <a:gridCol w="4716506"/>
                <a:gridCol w="608582"/>
                <a:gridCol w="815063"/>
                <a:gridCol w="806913"/>
                <a:gridCol w="760727"/>
                <a:gridCol w="793331"/>
              </a:tblGrid>
              <a:tr h="230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latin typeface="Calibri"/>
                        </a:rPr>
                        <a:t>Наименование раздела и подраздела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latin typeface="Calibri"/>
                        </a:rPr>
                        <a:t>Код раздела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latin typeface="Calibri"/>
                        </a:rPr>
                        <a:t>Код подраздела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latin typeface="Calibri"/>
                        </a:rPr>
                        <a:t>2026 год,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latin typeface="Calibri"/>
                        </a:rPr>
                        <a:t>2027 год,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latin typeface="Calibri"/>
                        </a:rPr>
                        <a:t>2028 год,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16 344,4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15 807,0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15 608,2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2 092,6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2 127,2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2 189,5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2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2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Calibri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13 377,0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13 544,1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13 281,6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290,0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Резервные фонды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463,3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7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Национальная оборона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443,5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458,8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0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Мобилизационная и вневойсковая подготовка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443,5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458,8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4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752,9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572,9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572,9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326,0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146,0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146,0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426,9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426,9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426,9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5 631,3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6 330,2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6 365,2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5 605,3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6 304,2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6 339,2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15 057,1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957,1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709,7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Жилищное хозяйство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2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Calibri"/>
                        </a:rPr>
                        <a:t>Коммунальное хозяйство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0502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9 184,8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2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Благоустройство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5 793,9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778,7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531,3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Культура, кинематография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13 468,0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13 658,0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13 925,6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Культура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0801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13 294,1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13 582,5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13 847,0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latin typeface="Calibri"/>
                        </a:rPr>
                        <a:t>Другие вопросы в области культуры, кинематографии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173,9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914,0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993,6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1 069,1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Пенсионное обеспечение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914,0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993,6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1 069,1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Массовый  спорт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0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latin typeface="Calibri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1300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Calibri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1301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Calibri"/>
                        </a:rPr>
                        <a:t>Всего расходов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52 668,2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latin typeface="Calibri"/>
                        </a:rPr>
                        <a:t>38 784,9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latin typeface="Calibri"/>
                        </a:rPr>
                        <a:t>38 258,3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197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783" y="799011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Расходы бюджета </a:t>
            </a:r>
            <a:r>
              <a:rPr lang="ru-RU" dirty="0" smtClean="0"/>
              <a:t>на исполнение муниципальных программ в </a:t>
            </a:r>
            <a:r>
              <a:rPr lang="ru-RU" dirty="0" smtClean="0"/>
              <a:t>2026 </a:t>
            </a:r>
            <a:r>
              <a:rPr lang="ru-RU" dirty="0" smtClean="0"/>
              <a:t>году запланированы в </a:t>
            </a:r>
            <a:r>
              <a:rPr lang="ru-RU" dirty="0"/>
              <a:t>сумме </a:t>
            </a:r>
            <a:r>
              <a:rPr lang="ru-RU" dirty="0" smtClean="0"/>
              <a:t>34 091,3 </a:t>
            </a:r>
            <a:r>
              <a:rPr lang="ru-RU" dirty="0" smtClean="0"/>
              <a:t>тыс.руб. и составляют </a:t>
            </a:r>
            <a:r>
              <a:rPr lang="ru-RU" dirty="0" smtClean="0"/>
              <a:t>64,73% </a:t>
            </a:r>
            <a:r>
              <a:rPr lang="ru-RU" dirty="0" smtClean="0"/>
              <a:t>от общего объема расходов бюджета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67109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т</a:t>
            </a:r>
            <a:r>
              <a:rPr lang="ru-RU" sz="1000" dirty="0" err="1" smtClean="0"/>
              <a:t>ыс.руб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28596" y="1285860"/>
          <a:ext cx="8429625" cy="583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8776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7" y="500041"/>
          <a:ext cx="8286806" cy="5643603"/>
        </p:xfrm>
        <a:graphic>
          <a:graphicData uri="http://schemas.openxmlformats.org/drawingml/2006/table">
            <a:tbl>
              <a:tblPr/>
              <a:tblGrid>
                <a:gridCol w="6172561"/>
                <a:gridCol w="703787"/>
                <a:gridCol w="683596"/>
                <a:gridCol w="726862"/>
              </a:tblGrid>
              <a:tr h="68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 2026 год,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  2027 год,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Calibri"/>
                        </a:rPr>
                        <a:t>  2028 год,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Calibri"/>
                        </a:rPr>
                        <a:t>Муниципальная программа "Безопасность и защита населения на территории муниципального образования Путиловское сельское поселение Кировского муниципального района Ленинградской области"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331,0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151,0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151,0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Calibri"/>
                        </a:rPr>
                        <a:t>Муниципальная программа "Совершенствование и развитие дорожной сети муниципального образования Путиловское сельское поселение Кировского муниципального района Ленинградской области"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3 337,4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6 304,2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6 339,2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Calibri"/>
                        </a:rPr>
                        <a:t>Муниципальная программа "Благоустройство территории муниципального образования Путиловское сельское поселение Кировского муниципального района Ленинградской области"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13 159,2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649,8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397,1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Calibri"/>
                        </a:rPr>
                        <a:t>Муниципальная программа "Энергосбережение и повышение энергетической эффективности на территории муниципального образования Путиловское сельское поселение Кировского муниципального района Ленинградской области"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24,6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24,1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25,0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Calibri"/>
                        </a:rPr>
                        <a:t>Муниципальная программа "Развитие культуры и массового спорта на территории муниципального образования Путиловское сельское поселение Кировского муниципального района Ленинградской области"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13 373,1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13 665,3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13 933,2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Calibri"/>
                        </a:rPr>
                        <a:t>Муниципальная программа "О содействии участию населения в  осуществлении местного самоуправления в иных формах на частях территорий  муниципального образования Путиловское сельское поселение Кировского  муниципального района  Ленинградской области"№ 10-оз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2 267,9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Calibri"/>
                        </a:rPr>
                        <a:t>Муниципальная программа "Развитие части территории муниципального образования Путиловское сельское поселение Кировского муниципального района Ленинградской области, являющейся административным центром" № 10-оз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1 598,1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8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249" y="871139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Численность </a:t>
            </a:r>
            <a:r>
              <a:rPr lang="ru-RU" dirty="0" smtClean="0"/>
              <a:t>населения Путиловского сельского</a:t>
            </a:r>
            <a:endParaRPr lang="ru-RU" dirty="0"/>
          </a:p>
          <a:p>
            <a:pPr algn="ctr"/>
            <a:r>
              <a:rPr lang="ru-RU" dirty="0" smtClean="0"/>
              <a:t>поселения </a:t>
            </a:r>
            <a:r>
              <a:rPr lang="ru-RU" dirty="0"/>
              <a:t>Кировского</a:t>
            </a:r>
          </a:p>
          <a:p>
            <a:pPr algn="ctr"/>
            <a:r>
              <a:rPr lang="ru-RU" dirty="0"/>
              <a:t>муниципального района</a:t>
            </a:r>
          </a:p>
          <a:p>
            <a:pPr algn="ctr"/>
            <a:r>
              <a:rPr lang="ru-RU" dirty="0"/>
              <a:t>Ленинградской </a:t>
            </a:r>
            <a:r>
              <a:rPr lang="ru-RU" dirty="0" smtClean="0"/>
              <a:t>области по данным Росстата составляет 2,8 тыс.чел.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653136"/>
            <a:ext cx="666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состав </a:t>
            </a:r>
            <a:r>
              <a:rPr lang="ru-RU" dirty="0" smtClean="0"/>
              <a:t>Путиловского сельского</a:t>
            </a:r>
            <a:r>
              <a:rPr lang="ru-RU" dirty="0"/>
              <a:t> </a:t>
            </a:r>
            <a:r>
              <a:rPr lang="ru-RU" dirty="0" smtClean="0"/>
              <a:t>поселения </a:t>
            </a:r>
          </a:p>
          <a:p>
            <a:pPr algn="ctr"/>
            <a:r>
              <a:rPr lang="ru-RU" dirty="0" smtClean="0"/>
              <a:t>Кировского </a:t>
            </a:r>
            <a:r>
              <a:rPr lang="ru-RU" dirty="0"/>
              <a:t>муниципального района Ленинградской</a:t>
            </a:r>
          </a:p>
          <a:p>
            <a:pPr algn="ctr"/>
            <a:r>
              <a:rPr lang="ru-RU" dirty="0"/>
              <a:t>области </a:t>
            </a:r>
            <a:r>
              <a:rPr lang="ru-RU" dirty="0" smtClean="0"/>
              <a:t>входят: </a:t>
            </a:r>
            <a:r>
              <a:rPr lang="ru-RU" dirty="0" err="1" smtClean="0"/>
              <a:t>с.Путилово</a:t>
            </a:r>
            <a:r>
              <a:rPr lang="ru-RU" dirty="0" smtClean="0"/>
              <a:t> – административный </a:t>
            </a:r>
            <a:r>
              <a:rPr lang="ru-RU" dirty="0"/>
              <a:t>центр, </a:t>
            </a:r>
            <a:r>
              <a:rPr lang="ru-RU" dirty="0" err="1" smtClean="0"/>
              <a:t>д.Алексеевка</a:t>
            </a:r>
            <a:r>
              <a:rPr lang="ru-RU" dirty="0" smtClean="0"/>
              <a:t>, </a:t>
            </a:r>
            <a:r>
              <a:rPr lang="ru-RU" dirty="0" err="1" smtClean="0"/>
              <a:t>д.Валовщина</a:t>
            </a:r>
            <a:r>
              <a:rPr lang="ru-RU" dirty="0" smtClean="0"/>
              <a:t>, </a:t>
            </a:r>
            <a:r>
              <a:rPr lang="ru-RU" dirty="0" err="1" smtClean="0"/>
              <a:t>д.Горная</a:t>
            </a:r>
            <a:r>
              <a:rPr lang="ru-RU" dirty="0" smtClean="0"/>
              <a:t> </a:t>
            </a:r>
            <a:r>
              <a:rPr lang="ru-RU" dirty="0" err="1" smtClean="0"/>
              <a:t>Шальдиха</a:t>
            </a:r>
            <a:r>
              <a:rPr lang="ru-RU" dirty="0" smtClean="0"/>
              <a:t>, </a:t>
            </a:r>
            <a:r>
              <a:rPr lang="ru-RU" dirty="0" err="1" smtClean="0"/>
              <a:t>д.Поляны</a:t>
            </a:r>
            <a:r>
              <a:rPr lang="ru-RU" dirty="0" smtClean="0"/>
              <a:t>, </a:t>
            </a:r>
            <a:r>
              <a:rPr lang="ru-RU" dirty="0" err="1" smtClean="0"/>
              <a:t>д.Петровщина</a:t>
            </a:r>
            <a:r>
              <a:rPr lang="ru-RU" dirty="0" smtClean="0"/>
              <a:t>, </a:t>
            </a:r>
            <a:r>
              <a:rPr lang="ru-RU" dirty="0" err="1" smtClean="0"/>
              <a:t>д.Нижняя</a:t>
            </a:r>
            <a:r>
              <a:rPr lang="ru-RU" dirty="0" smtClean="0"/>
              <a:t> </a:t>
            </a:r>
            <a:r>
              <a:rPr lang="ru-RU" dirty="0" err="1" smtClean="0"/>
              <a:t>Шальдиха</a:t>
            </a:r>
            <a:r>
              <a:rPr lang="ru-RU" dirty="0" smtClean="0"/>
              <a:t>, </a:t>
            </a:r>
            <a:r>
              <a:rPr lang="ru-RU" dirty="0" err="1" smtClean="0"/>
              <a:t>п.ст.Назия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072"/>
            <a:ext cx="24482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29" y="404664"/>
            <a:ext cx="377914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66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СОСТАВНЫЕ ЧАСТИ БЮДЖЕТА ПОСЕЛЕНИЯ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0080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Бюджет сельского поселения </a:t>
            </a:r>
            <a:r>
              <a:rPr lang="ru-RU" dirty="0"/>
              <a:t>– это форма образования и расходования денежных средств, предназначенных для финансового обеспечения задач и функций местного самоуправления. Утверждается ежегодно Советом депутатов на очередной финансовый год и плановый период (3 года)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551642" y="3284984"/>
            <a:ext cx="4040188" cy="1214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800" b="1" smtClean="0"/>
              <a:t>ДОХОДЫ</a:t>
            </a:r>
            <a:endParaRPr lang="ru-RU" sz="4800" b="1" dirty="0" smtClean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000628" y="3357562"/>
            <a:ext cx="3857652" cy="12144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6600" smtClean="0"/>
              <a:t> </a:t>
            </a:r>
            <a:r>
              <a:rPr lang="ru-RU" sz="4800" b="1" smtClean="0"/>
              <a:t>РАСХОДЫ</a:t>
            </a:r>
            <a:endParaRPr lang="ru-RU" sz="4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857760"/>
            <a:ext cx="371477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ДЕФИЦИТ</a:t>
            </a:r>
            <a:r>
              <a:rPr lang="ru-RU" sz="2800" dirty="0" smtClean="0"/>
              <a:t> </a:t>
            </a:r>
            <a:r>
              <a:rPr lang="ru-RU" sz="4800" dirty="0" smtClean="0"/>
              <a:t>ПРОФИЦИТ</a:t>
            </a:r>
          </a:p>
        </p:txBody>
      </p:sp>
    </p:spTree>
    <p:extLst>
      <p:ext uri="{BB962C8B-B14F-4D97-AF65-F5344CB8AC3E}">
        <p14:creationId xmlns="" xmlns:p14="http://schemas.microsoft.com/office/powerpoint/2010/main" val="354319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318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Доходы бюджета </a:t>
            </a:r>
            <a:r>
              <a:rPr lang="ru-RU" sz="1400" dirty="0"/>
              <a:t>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9" y="2004410"/>
            <a:ext cx="4131904" cy="282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2827" y="15567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Налоговые доходы </a:t>
            </a:r>
            <a:r>
              <a:rPr lang="ru-RU" sz="1400" dirty="0"/>
              <a:t>-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местных налогов и сборов, а также пеней и штрафов по ним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1409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Неналоговые доходы </a:t>
            </a:r>
            <a:r>
              <a:rPr lang="ru-RU" sz="1400" dirty="0"/>
              <a:t>- платежи в виде штрафов, санкций за нарушение законодательства, платежи за пользование имуществом государства, средства самообложения граждан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2827" y="43498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Безвозмездные поступления </a:t>
            </a:r>
            <a:r>
              <a:rPr lang="ru-RU" sz="1400" dirty="0"/>
              <a:t>- платежи в виде штрафов, санкций за нарушение законодательства, платежи за пользование имуществом государства, средства самообложения граждан </a:t>
            </a:r>
          </a:p>
        </p:txBody>
      </p:sp>
    </p:spTree>
    <p:extLst>
      <p:ext uri="{BB962C8B-B14F-4D97-AF65-F5344CB8AC3E}">
        <p14:creationId xmlns="" xmlns:p14="http://schemas.microsoft.com/office/powerpoint/2010/main" val="35555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50" y="948432"/>
            <a:ext cx="2016125" cy="115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29"/>
          <p:cNvSpPr>
            <a:spLocks noChangeArrowheads="1"/>
          </p:cNvSpPr>
          <p:nvPr/>
        </p:nvSpPr>
        <p:spPr bwMode="auto">
          <a:xfrm>
            <a:off x="971550" y="2219728"/>
            <a:ext cx="2232025" cy="2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Культура, кинематография </a:t>
            </a:r>
          </a:p>
        </p:txBody>
      </p:sp>
      <p:pic>
        <p:nvPicPr>
          <p:cNvPr id="8" name="Picture 22" descr="жк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62" y="2726018"/>
            <a:ext cx="2089150" cy="1239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35"/>
          <p:cNvSpPr>
            <a:spLocks noChangeArrowheads="1"/>
          </p:cNvSpPr>
          <p:nvPr/>
        </p:nvSpPr>
        <p:spPr bwMode="auto">
          <a:xfrm>
            <a:off x="951874" y="3965855"/>
            <a:ext cx="2447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Жилищно-коммунальное хозяйство</a:t>
            </a: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460" y="931738"/>
            <a:ext cx="1915954" cy="129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3585289" y="2365917"/>
            <a:ext cx="2016125" cy="2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Национальная оборона</a:t>
            </a: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060" y="2876653"/>
            <a:ext cx="1915954" cy="1223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0"/>
          <p:cNvSpPr>
            <a:spLocks noChangeArrowheads="1"/>
          </p:cNvSpPr>
          <p:nvPr/>
        </p:nvSpPr>
        <p:spPr bwMode="auto">
          <a:xfrm>
            <a:off x="3612175" y="4129344"/>
            <a:ext cx="2016125" cy="4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Национальная экономика</a:t>
            </a:r>
          </a:p>
        </p:txBody>
      </p:sp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085" y="4895815"/>
            <a:ext cx="2065125" cy="1155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28"/>
          <p:cNvSpPr>
            <a:spLocks noChangeArrowheads="1"/>
          </p:cNvSpPr>
          <p:nvPr/>
        </p:nvSpPr>
        <p:spPr bwMode="auto">
          <a:xfrm>
            <a:off x="1422376" y="6132641"/>
            <a:ext cx="2160588" cy="2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Социальная политика</a:t>
            </a: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479" y="908720"/>
            <a:ext cx="1793139" cy="13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2"/>
          <p:cNvSpPr>
            <a:spLocks noChangeArrowheads="1"/>
          </p:cNvSpPr>
          <p:nvPr/>
        </p:nvSpPr>
        <p:spPr bwMode="auto">
          <a:xfrm>
            <a:off x="6100297" y="2286073"/>
            <a:ext cx="2015504" cy="89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Calibri" panose="020F0502020204030204" pitchFamily="34" charset="0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24" descr="оч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26387"/>
            <a:ext cx="2087562" cy="1225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6"/>
          <p:cNvSpPr>
            <a:spLocks noChangeArrowheads="1"/>
          </p:cNvSpPr>
          <p:nvPr/>
        </p:nvSpPr>
        <p:spPr bwMode="auto">
          <a:xfrm>
            <a:off x="6084888" y="4451937"/>
            <a:ext cx="2087562" cy="4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Общегосударственные вопросы</a:t>
            </a:r>
            <a:endParaRPr lang="ru-RU" sz="13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1" descr="C:\Users\1\Desktop\iRIN2965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932218"/>
            <a:ext cx="2214578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320257" y="6278830"/>
            <a:ext cx="228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Физическая культура и спорт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Расходы бюджета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43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alibri" panose="020F0502020204030204" pitchFamily="34" charset="0"/>
              </a:rPr>
              <a:t>ОСНОВНЫЕ ПОНЯТИЯ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85861"/>
            <a:ext cx="8229600" cy="5715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Расходы бюджета сопоставляются с доходами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421484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ДОХОДЫ</a:t>
            </a:r>
            <a:r>
              <a:rPr lang="ru-RU" dirty="0" smtClean="0">
                <a:latin typeface="Calibri" panose="020F0502020204030204" pitchFamily="34" charset="0"/>
              </a:rPr>
              <a:t> 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Доходы: налоговые, неналоговые и безвозмездные поступления. бюджета сопоставляются с доходами 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928802"/>
            <a:ext cx="3857652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РАСХОДЫ</a:t>
            </a:r>
            <a:r>
              <a:rPr lang="ru-RU" dirty="0" smtClean="0"/>
              <a:t>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  <a:p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357694"/>
            <a:ext cx="82868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Доходы – Расходы = Дефицит (</a:t>
            </a:r>
            <a:r>
              <a:rPr lang="ru-RU" sz="2000" dirty="0" err="1" smtClean="0"/>
              <a:t>Профицит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5000636"/>
            <a:ext cx="271464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превышение доходов над расходами образует положительный остаток бюджета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ПРОФИЦИТ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kisspng-libra-measuring-scales-weight-economy-horoscope-5b3707b7217ba6.1057736915303331111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857760"/>
            <a:ext cx="2647377" cy="20002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00826" y="5000636"/>
            <a:ext cx="242889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если расходная часть бюджета превышает доходную, то бюджет формируется с </a:t>
            </a:r>
            <a:r>
              <a:rPr lang="ru-RU" dirty="0" smtClean="0">
                <a:solidFill>
                  <a:srgbClr val="FF0000"/>
                </a:solidFill>
              </a:rPr>
              <a:t>ДЕФИЦИТОМ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30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Основные характеристики бюджета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31830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т</a:t>
            </a:r>
            <a:r>
              <a:rPr lang="ru-RU" sz="1000" dirty="0" err="1" smtClean="0"/>
              <a:t>ыс.руб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42844" y="928670"/>
          <a:ext cx="885831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906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8551" y="116632"/>
            <a:ext cx="8229600" cy="662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86644" y="1643050"/>
          <a:ext cx="858854" cy="319405"/>
        </p:xfrm>
        <a:graphic>
          <a:graphicData uri="http://schemas.openxmlformats.org/drawingml/2006/table">
            <a:tbl>
              <a:tblPr/>
              <a:tblGrid>
                <a:gridCol w="858854"/>
              </a:tblGrid>
              <a:tr h="31940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43636" y="2285992"/>
          <a:ext cx="3000364" cy="247967"/>
        </p:xfrm>
        <a:graphic>
          <a:graphicData uri="http://schemas.openxmlformats.org/drawingml/2006/table">
            <a:tbl>
              <a:tblPr/>
              <a:tblGrid>
                <a:gridCol w="3000364"/>
              </a:tblGrid>
              <a:tr h="2479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Calibri"/>
                        </a:rPr>
                        <a:t>Структура доходов </a:t>
                      </a:r>
                      <a:r>
                        <a:rPr lang="ru-RU" sz="1200" b="1" i="0" u="none" strike="noStrike" dirty="0" smtClean="0">
                          <a:latin typeface="Calibri"/>
                        </a:rPr>
                        <a:t>бюджета, %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143636" y="2714620"/>
          <a:ext cx="2883694" cy="122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43636" y="4286256"/>
          <a:ext cx="3000364" cy="319405"/>
        </p:xfrm>
        <a:graphic>
          <a:graphicData uri="http://schemas.openxmlformats.org/drawingml/2006/table">
            <a:tbl>
              <a:tblPr/>
              <a:tblGrid>
                <a:gridCol w="3000364"/>
              </a:tblGrid>
              <a:tr h="319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Calibri"/>
                        </a:rPr>
                        <a:t>Структура налоговых доходов </a:t>
                      </a:r>
                      <a:r>
                        <a:rPr lang="ru-RU" sz="1200" b="1" i="0" u="none" strike="noStrike" dirty="0" smtClean="0">
                          <a:latin typeface="Calibri"/>
                        </a:rPr>
                        <a:t>, %</a:t>
                      </a:r>
                      <a:endParaRPr lang="ru-RU" sz="12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714976" y="4857736"/>
          <a:ext cx="34290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000108"/>
          <a:ext cx="5919900" cy="4071966"/>
        </p:xfrm>
        <a:graphic>
          <a:graphicData uri="http://schemas.openxmlformats.org/drawingml/2006/table">
            <a:tbl>
              <a:tblPr/>
              <a:tblGrid>
                <a:gridCol w="2579988"/>
                <a:gridCol w="834978"/>
                <a:gridCol w="834978"/>
                <a:gridCol w="834978"/>
                <a:gridCol w="834978"/>
              </a:tblGrid>
              <a:tr h="314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Наименование 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 Сумма (</a:t>
                      </a:r>
                      <a:r>
                        <a:rPr lang="ru-RU" sz="1000" b="0" i="0" u="none" strike="noStrike" dirty="0" err="1">
                          <a:latin typeface="Calibri"/>
                        </a:rPr>
                        <a:t>тыс.руб</a:t>
                      </a:r>
                      <a:r>
                        <a:rPr lang="ru-RU" sz="1000" b="0" i="0" u="none" strike="noStrike" dirty="0"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16 354,3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31,05%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18 188,9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18 967,7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7 833,6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14,87%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4 710,7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4 242,1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28 480,3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54,07%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16 715,3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16 693,5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52 668,2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39 614,9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39 903,3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16 354,3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18 188,9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18 967,7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4 151,0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25,38%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4 510,0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4 850,0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3 337,4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20,41%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4 415,4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4 415,4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2 100,0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12,84%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2 287,7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2 496,5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Земельный налог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6 760,1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41,34%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6 970,0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7 200,0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Государственная пошлина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0,04%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2280" y="1340768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2026 </a:t>
            </a:r>
            <a:r>
              <a:rPr lang="ru-RU" dirty="0"/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11580" y="1844823"/>
            <a:ext cx="2540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Структура неналоговых </a:t>
            </a:r>
            <a:r>
              <a:rPr lang="ru-RU" sz="1200" b="1" dirty="0" smtClean="0"/>
              <a:t>доходов, %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5302" y="4472521"/>
            <a:ext cx="3008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Структура безвозмездных </a:t>
            </a:r>
            <a:r>
              <a:rPr lang="ru-RU" sz="1200" b="1" dirty="0" smtClean="0"/>
              <a:t>поступлений, %</a:t>
            </a:r>
            <a:endParaRPr lang="ru-RU" sz="1200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6215074" y="2500306"/>
          <a:ext cx="314327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143504" y="4714884"/>
          <a:ext cx="3698081" cy="197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44" y="857232"/>
          <a:ext cx="6019798" cy="3763645"/>
        </p:xfrm>
        <a:graphic>
          <a:graphicData uri="http://schemas.openxmlformats.org/drawingml/2006/table">
            <a:tbl>
              <a:tblPr/>
              <a:tblGrid>
                <a:gridCol w="2623526"/>
                <a:gridCol w="849068"/>
                <a:gridCol w="849068"/>
                <a:gridCol w="849068"/>
                <a:gridCol w="849068"/>
              </a:tblGrid>
              <a:tr h="319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Наименование 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 Сумма (тыс.руб)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7 833,6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4 710,7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4 242,1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3 471,1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44,31%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2 973,0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2 453,0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4 362,5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55,69%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1 737,7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1 789,1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28 480,3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16 715,3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16 693,5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12 602,6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44,25%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10 872,8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11 258,4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Субсидии бюджетам бюджетной системы РФ (межбюджетные субсидии)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15 430,7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54,18%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5 380,2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5 431,6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447,0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462,3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1201</Words>
  <Application>Microsoft Office PowerPoint</Application>
  <PresentationFormat>Экран (4:3)</PresentationFormat>
  <Paragraphs>378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Путиловское сельское поселение Кировского муниципального района Ленинградской области на 2021 год и на плановый период 2022 и 2023 годов</dc:title>
  <dc:creator>user</dc:creator>
  <cp:lastModifiedBy>user</cp:lastModifiedBy>
  <cp:revision>89</cp:revision>
  <dcterms:created xsi:type="dcterms:W3CDTF">2021-03-09T09:19:08Z</dcterms:created>
  <dcterms:modified xsi:type="dcterms:W3CDTF">2025-11-17T11:22:45Z</dcterms:modified>
</cp:coreProperties>
</file>